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7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30C91-BD99-4436-8B63-4656C00AB6A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41826-197B-4EEF-87BA-26E93DFBA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41826-197B-4EEF-87BA-26E93DFBA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093A4-4C9B-43F4-BC1A-13104BACBF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88A5-916C-4AA0-9CAD-3F5492A9B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Indian Wines Tasting </a:t>
            </a:r>
            <a:br>
              <a:rPr lang="en-US" dirty="0" smtClean="0"/>
            </a:br>
            <a:r>
              <a:rPr lang="en-US" dirty="0" smtClean="0"/>
              <a:t>At </a:t>
            </a:r>
            <a:br>
              <a:rPr lang="en-US" dirty="0" smtClean="0"/>
            </a:br>
            <a:r>
              <a:rPr lang="en-US" dirty="0" smtClean="0"/>
              <a:t>Four Seasons Hotel Mumbai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800600"/>
            <a:ext cx="3200400" cy="5334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0"/>
            <a:ext cx="2438400" cy="1800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2895600" cy="869950"/>
          </a:xfrm>
        </p:spPr>
        <p:txBody>
          <a:bodyPr/>
          <a:lstStyle/>
          <a:p>
            <a:r>
              <a:rPr lang="en-US" dirty="0" err="1" smtClean="0"/>
              <a:t>Chandon</a:t>
            </a:r>
            <a:r>
              <a:rPr lang="en-US" dirty="0" smtClean="0"/>
              <a:t>  Brut</a:t>
            </a:r>
            <a:endParaRPr lang="en-US" dirty="0"/>
          </a:p>
        </p:txBody>
      </p:sp>
      <p:pic>
        <p:nvPicPr>
          <p:cNvPr id="9" name="Content Placeholder 8" descr="images (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730790">
            <a:off x="5257800" y="1143001"/>
            <a:ext cx="1320800" cy="4199467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381000" y="1981200"/>
            <a:ext cx="3008313" cy="4691063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dirty="0" smtClean="0"/>
              <a:t>Following in the pioneering footsteps of the </a:t>
            </a:r>
            <a:r>
              <a:rPr lang="en-US" dirty="0" err="1" smtClean="0"/>
              <a:t>Chandon</a:t>
            </a:r>
            <a:r>
              <a:rPr lang="en-US" dirty="0" smtClean="0"/>
              <a:t> founders, Moët Hennessy determined that the </a:t>
            </a:r>
            <a:r>
              <a:rPr lang="en-US" dirty="0" err="1" smtClean="0"/>
              <a:t>Nashik</a:t>
            </a:r>
            <a:r>
              <a:rPr lang="en-US" dirty="0" smtClean="0"/>
              <a:t> region had the potential to produce world class, premium quality sparkling wines, and invested in a state-of-the-art green field winery in </a:t>
            </a:r>
            <a:r>
              <a:rPr lang="en-US" dirty="0" err="1" smtClean="0"/>
              <a:t>Dindori</a:t>
            </a:r>
            <a:r>
              <a:rPr lang="en-US" dirty="0" smtClean="0"/>
              <a:t>, a sub-region of the </a:t>
            </a:r>
            <a:r>
              <a:rPr lang="en-US" dirty="0" err="1" smtClean="0"/>
              <a:t>Nashik</a:t>
            </a:r>
            <a:r>
              <a:rPr lang="en-US" dirty="0" smtClean="0"/>
              <a:t> district known for its high-quality grapes.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Chandon’s</a:t>
            </a:r>
            <a:r>
              <a:rPr lang="en-US" dirty="0" smtClean="0"/>
              <a:t> team of international winemakers work closely with grape growers from the </a:t>
            </a:r>
            <a:r>
              <a:rPr lang="en-US" dirty="0" err="1" smtClean="0"/>
              <a:t>Nashik</a:t>
            </a:r>
            <a:r>
              <a:rPr lang="en-US" dirty="0" smtClean="0"/>
              <a:t> region to craft wines that combine the finest local grapes with the centuries-old </a:t>
            </a:r>
            <a:r>
              <a:rPr lang="en-US" dirty="0" err="1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traditionnelle</a:t>
            </a:r>
            <a:r>
              <a:rPr lang="en-US" dirty="0" smtClean="0"/>
              <a:t> so as to ensure the signature </a:t>
            </a:r>
            <a:r>
              <a:rPr lang="en-US" dirty="0" err="1" smtClean="0"/>
              <a:t>Chandon</a:t>
            </a:r>
            <a:r>
              <a:rPr lang="en-US" dirty="0" smtClean="0"/>
              <a:t> style. </a:t>
            </a:r>
            <a:r>
              <a:rPr lang="en-US" dirty="0" err="1" smtClean="0"/>
              <a:t>Chandon</a:t>
            </a:r>
            <a:r>
              <a:rPr lang="en-US" dirty="0" smtClean="0"/>
              <a:t> Brut is made from </a:t>
            </a:r>
            <a:r>
              <a:rPr lang="en-US" dirty="0" err="1" smtClean="0"/>
              <a:t>Chenin</a:t>
            </a:r>
            <a:r>
              <a:rPr lang="en-US" dirty="0" smtClean="0"/>
              <a:t> Blanc, Chardonnay and Pinot Noir.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b="1" dirty="0" smtClean="0"/>
              <a:t>Tasting Notes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Crisp and lively, with aromas of green apple, cinnamon and vanilla that lead to appealing flavors of tropical fruit and spicy anise.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Serve well chilled, 8 - 10°C.</a:t>
            </a:r>
          </a:p>
          <a:p>
            <a:pPr fontAlgn="base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048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124200" cy="717550"/>
          </a:xfrm>
        </p:spPr>
        <p:txBody>
          <a:bodyPr/>
          <a:lstStyle/>
          <a:p>
            <a:r>
              <a:rPr lang="en-US" dirty="0" err="1" smtClean="0"/>
              <a:t>Sula</a:t>
            </a:r>
            <a:r>
              <a:rPr lang="en-US" dirty="0" smtClean="0"/>
              <a:t> </a:t>
            </a:r>
            <a:r>
              <a:rPr lang="en-US" dirty="0" err="1" smtClean="0"/>
              <a:t>Dindori</a:t>
            </a:r>
            <a:r>
              <a:rPr lang="en-US" dirty="0" smtClean="0"/>
              <a:t> </a:t>
            </a:r>
            <a:r>
              <a:rPr lang="en-US" dirty="0"/>
              <a:t>Reserve Shiraz</a:t>
            </a:r>
          </a:p>
        </p:txBody>
      </p:sp>
      <p:pic>
        <p:nvPicPr>
          <p:cNvPr id="8" name="Content Placeholder 7" descr="Dindori Reserve Shira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702387">
            <a:off x="5840996" y="666309"/>
            <a:ext cx="1524000" cy="508461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81000" y="1981200"/>
            <a:ext cx="3008313" cy="4691063"/>
          </a:xfrm>
        </p:spPr>
        <p:txBody>
          <a:bodyPr/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 Grown on the hills of our </a:t>
            </a:r>
            <a:r>
              <a:rPr lang="en-US" dirty="0" err="1" smtClean="0"/>
              <a:t>Dindori</a:t>
            </a:r>
            <a:r>
              <a:rPr lang="en-US" dirty="0" smtClean="0"/>
              <a:t> estate and aged for a year in new oak, our Reserve Shiraz is goes beautifully with grilled meat, preferably lamb, also delicious with hard cheeses. Allow to breathe before serving.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b="1" dirty="0" smtClean="0"/>
              <a:t> Tasting Notes</a:t>
            </a:r>
          </a:p>
          <a:p>
            <a:pPr fontAlgn="base"/>
            <a:r>
              <a:rPr lang="en-US" dirty="0" smtClean="0"/>
              <a:t>Fragrant, elegant and smooth, with lush berry flavors and silky tannins. A full-bodied wine with flavors that excite your palate.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Serve slightly chilled, 16-18°C</a:t>
            </a:r>
          </a:p>
          <a:p>
            <a:endParaRPr lang="en-US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3048000" cy="793750"/>
          </a:xfrm>
        </p:spPr>
        <p:txBody>
          <a:bodyPr/>
          <a:lstStyle/>
          <a:p>
            <a:r>
              <a:rPr lang="en-US" dirty="0" err="1" smtClean="0"/>
              <a:t>Sula</a:t>
            </a:r>
            <a:r>
              <a:rPr lang="en-US" dirty="0" smtClean="0"/>
              <a:t> </a:t>
            </a:r>
            <a:r>
              <a:rPr lang="en-US" dirty="0" err="1" smtClean="0"/>
              <a:t>Satori</a:t>
            </a:r>
            <a:r>
              <a:rPr lang="en-US" dirty="0" smtClean="0"/>
              <a:t> </a:t>
            </a:r>
            <a:r>
              <a:rPr lang="en-US" dirty="0"/>
              <a:t>Merlot/</a:t>
            </a:r>
            <a:r>
              <a:rPr lang="en-US" dirty="0" err="1"/>
              <a:t>Malbec</a:t>
            </a:r>
            <a:endParaRPr lang="en-US" dirty="0"/>
          </a:p>
        </p:txBody>
      </p:sp>
      <p:pic>
        <p:nvPicPr>
          <p:cNvPr id="5" name="Content Placeholder 4" descr="Sato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9962">
            <a:off x="5743091" y="921137"/>
            <a:ext cx="1427907" cy="47640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66937"/>
            <a:ext cx="3008313" cy="4691063"/>
          </a:xfrm>
        </p:spPr>
        <p:txBody>
          <a:bodyPr/>
          <a:lstStyle/>
          <a:p>
            <a:pPr fontAlgn="base"/>
            <a:r>
              <a:rPr lang="en-US" dirty="0"/>
              <a:t>“</a:t>
            </a:r>
            <a:r>
              <a:rPr lang="en-US" dirty="0" err="1"/>
              <a:t>Satori</a:t>
            </a:r>
            <a:r>
              <a:rPr lang="en-US" dirty="0"/>
              <a:t>” is a Zen term meaning “sudden enlightenment. Well structured and smooth on the palate. Pair this wine with meat or spicy meals to fully experience the best it has to offer.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b="1" dirty="0" smtClean="0"/>
              <a:t>Tasting </a:t>
            </a:r>
            <a:r>
              <a:rPr lang="en-US" b="1" dirty="0"/>
              <a:t>Notes</a:t>
            </a:r>
          </a:p>
          <a:p>
            <a:pPr fontAlgn="base"/>
            <a:r>
              <a:rPr lang="en-US" dirty="0"/>
              <a:t>A medium-bodied Merlot </a:t>
            </a:r>
            <a:r>
              <a:rPr lang="en-US" dirty="0" err="1"/>
              <a:t>Malbec</a:t>
            </a:r>
            <a:r>
              <a:rPr lang="en-US" dirty="0"/>
              <a:t> blend with hints of black cherries and ripe red fruit.</a:t>
            </a:r>
          </a:p>
          <a:p>
            <a:pPr fontAlgn="base"/>
            <a:r>
              <a:rPr lang="en-US" dirty="0"/>
              <a:t>Serve lightly chilled, at 16-18°C.</a:t>
            </a:r>
          </a:p>
          <a:p>
            <a:endParaRPr lang="en-US" dirty="0"/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48000" cy="793750"/>
          </a:xfrm>
        </p:spPr>
        <p:txBody>
          <a:bodyPr/>
          <a:lstStyle/>
          <a:p>
            <a:r>
              <a:rPr lang="en-US" dirty="0" err="1" smtClean="0"/>
              <a:t>Sula</a:t>
            </a:r>
            <a:r>
              <a:rPr lang="en-US" dirty="0" smtClean="0"/>
              <a:t> Rasa Shiraz</a:t>
            </a:r>
            <a:endParaRPr lang="en-US" dirty="0"/>
          </a:p>
        </p:txBody>
      </p:sp>
      <p:pic>
        <p:nvPicPr>
          <p:cNvPr id="5" name="Content Placeholder 4" descr="ras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711954">
            <a:off x="5638801" y="914400"/>
            <a:ext cx="1479551" cy="50842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69106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Rasa Shiraz is the finest red wine ever to be produced from the estate vineyards of </a:t>
            </a:r>
            <a:r>
              <a:rPr lang="en-US" dirty="0" err="1"/>
              <a:t>Sula</a:t>
            </a:r>
            <a:r>
              <a:rPr lang="en-US" dirty="0"/>
              <a:t>. It is a complex wine, with power and finesse. Rasa will only be produced in the best vintage years.</a:t>
            </a:r>
            <a:br>
              <a:rPr lang="en-US" dirty="0"/>
            </a:br>
            <a:r>
              <a:rPr lang="en-US" dirty="0"/>
              <a:t>Only 1700 cases of the Rasa 2011 wine were produced, making this a collector’s edition wine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 smtClean="0"/>
              <a:t>Tasting Notes</a:t>
            </a:r>
          </a:p>
          <a:p>
            <a:pPr fontAlgn="base"/>
            <a:r>
              <a:rPr lang="en-US" dirty="0" smtClean="0"/>
              <a:t> In the bouquet red as well as dark forest fruits and a firm dose of good and toasted oak.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Serve slightly chilled, 16-18°C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/>
          <a:lstStyle/>
          <a:p>
            <a:r>
              <a:rPr lang="en-US" dirty="0" err="1"/>
              <a:t>Sula</a:t>
            </a:r>
            <a:r>
              <a:rPr lang="en-US" dirty="0"/>
              <a:t> Riesling</a:t>
            </a:r>
          </a:p>
        </p:txBody>
      </p:sp>
      <p:pic>
        <p:nvPicPr>
          <p:cNvPr id="5" name="Content Placeholder 4" descr="Riesling_2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441509">
            <a:off x="5562601" y="990600"/>
            <a:ext cx="1580516" cy="525880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752600"/>
            <a:ext cx="3008313" cy="4691063"/>
          </a:xfrm>
        </p:spPr>
        <p:txBody>
          <a:bodyPr/>
          <a:lstStyle/>
          <a:p>
            <a:pPr fontAlgn="base"/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fontAlgn="base"/>
            <a:r>
              <a:rPr lang="en-US" dirty="0" err="1" smtClean="0"/>
              <a:t>Sula’s</a:t>
            </a:r>
            <a:r>
              <a:rPr lang="en-US" dirty="0"/>
              <a:t> Riesling is a fruity aromatic wine with hints of green apples, grapefruit, peach &amp; honey.</a:t>
            </a:r>
            <a:br>
              <a:rPr lang="en-US" dirty="0"/>
            </a:br>
            <a:r>
              <a:rPr lang="en-US" dirty="0" smtClean="0"/>
              <a:t>Best </a:t>
            </a:r>
            <a:r>
              <a:rPr lang="en-US" dirty="0"/>
              <a:t>enjoyed nicely chilled, Riesling is a versatile wine for pairing with food, because of its balance of sugar and acidity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b="1" dirty="0"/>
              <a:t>Tasting Notes</a:t>
            </a:r>
          </a:p>
          <a:p>
            <a:pPr fontAlgn="base"/>
            <a:r>
              <a:rPr lang="en-US" dirty="0"/>
              <a:t>Pair with Indian, Thai and Chinese </a:t>
            </a:r>
            <a:r>
              <a:rPr lang="en-US" dirty="0" smtClean="0"/>
              <a:t>cuisine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Serve well chilled, 8 - 10°C.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2971800" cy="869950"/>
          </a:xfrm>
        </p:spPr>
        <p:txBody>
          <a:bodyPr/>
          <a:lstStyle/>
          <a:p>
            <a:r>
              <a:rPr lang="en-US" dirty="0" err="1"/>
              <a:t>Sula</a:t>
            </a:r>
            <a:r>
              <a:rPr lang="en-US" dirty="0"/>
              <a:t> </a:t>
            </a:r>
            <a:r>
              <a:rPr lang="en-US" dirty="0" err="1"/>
              <a:t>Chenin</a:t>
            </a:r>
            <a:r>
              <a:rPr lang="en-US" dirty="0"/>
              <a:t> Blanc</a:t>
            </a:r>
          </a:p>
        </p:txBody>
      </p:sp>
      <p:pic>
        <p:nvPicPr>
          <p:cNvPr id="5" name="Content Placeholder 4" descr="Chenin Blanc_2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774773">
            <a:off x="5745516" y="957937"/>
            <a:ext cx="1451361" cy="48290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691063"/>
          </a:xfrm>
        </p:spPr>
        <p:txBody>
          <a:bodyPr/>
          <a:lstStyle/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</a:t>
            </a:r>
            <a:r>
              <a:rPr lang="en-US" dirty="0"/>
              <a:t>semi-dry, refreshingly light wine bursting with tropical fruits like pineapple, pear and green apple.</a:t>
            </a:r>
            <a:br>
              <a:rPr lang="en-US" dirty="0"/>
            </a:br>
            <a:r>
              <a:rPr lang="en-US" dirty="0"/>
              <a:t>Makes for a delightful aperitif.</a:t>
            </a:r>
            <a:br>
              <a:rPr lang="en-US" dirty="0"/>
            </a:br>
            <a:r>
              <a:rPr lang="en-US" dirty="0" smtClean="0"/>
              <a:t> 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Tasting Notes</a:t>
            </a:r>
          </a:p>
          <a:p>
            <a:pPr fontAlgn="base"/>
            <a:r>
              <a:rPr lang="en-US" dirty="0"/>
              <a:t>Ideal with food that has a hint of sugar and spice such as Southeast Asian or Gujarati dishes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Serve well chilled, 8-10°C.</a:t>
            </a:r>
          </a:p>
          <a:p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0"/>
            <a:ext cx="2971800" cy="869950"/>
          </a:xfrm>
        </p:spPr>
        <p:txBody>
          <a:bodyPr/>
          <a:lstStyle/>
          <a:p>
            <a:r>
              <a:rPr lang="en-US" dirty="0" err="1"/>
              <a:t>Sula</a:t>
            </a:r>
            <a:r>
              <a:rPr lang="en-US" dirty="0"/>
              <a:t> Cabernet Shiraz</a:t>
            </a:r>
          </a:p>
        </p:txBody>
      </p:sp>
      <p:pic>
        <p:nvPicPr>
          <p:cNvPr id="7" name="Content Placeholder 6" descr="3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592934">
            <a:off x="5551765" y="682106"/>
            <a:ext cx="1524000" cy="508461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691063"/>
          </a:xfrm>
        </p:spPr>
        <p:txBody>
          <a:bodyPr/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A </a:t>
            </a:r>
            <a:r>
              <a:rPr lang="en-US" dirty="0"/>
              <a:t>smooth, medium-bodied food friendly red wine, also great to drink on its own.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fontAlgn="base"/>
            <a:r>
              <a:rPr lang="en-US" b="1" dirty="0" smtClean="0"/>
              <a:t>Tasting </a:t>
            </a:r>
            <a:r>
              <a:rPr lang="en-US" b="1" dirty="0"/>
              <a:t>Notes</a:t>
            </a:r>
          </a:p>
          <a:p>
            <a:pPr fontAlgn="base"/>
            <a:r>
              <a:rPr lang="en-US" dirty="0"/>
              <a:t>Accentuated by ripe cherry and plum fruit, with attractive aromas of black pepper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Serve slightly chilled, 16-18°C</a:t>
            </a:r>
          </a:p>
          <a:p>
            <a:endParaRPr lang="en-US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/>
          <a:lstStyle/>
          <a:p>
            <a:r>
              <a:rPr lang="en-US" dirty="0" smtClean="0"/>
              <a:t>Myra Cabernet Sauvignon Reserve </a:t>
            </a:r>
            <a:endParaRPr lang="en-US" dirty="0"/>
          </a:p>
        </p:txBody>
      </p:sp>
      <p:pic>
        <p:nvPicPr>
          <p:cNvPr id="5" name="Content Placeholder 4" descr="wine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8127758">
            <a:off x="3135521" y="2337457"/>
            <a:ext cx="5529334" cy="1643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6910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lovely, Deep red wine has come of age in fine oak barrels. Crafted with hand-selected grapes, it is medium-bodied and infused with rich currant </a:t>
            </a:r>
            <a:r>
              <a:rPr lang="en-US" dirty="0" smtClean="0"/>
              <a:t>flavors. </a:t>
            </a:r>
            <a:r>
              <a:rPr lang="en-US" dirty="0"/>
              <a:t>It is best paired with simple </a:t>
            </a:r>
            <a:r>
              <a:rPr lang="en-US" dirty="0" smtClean="0"/>
              <a:t>flavors, </a:t>
            </a:r>
            <a:r>
              <a:rPr lang="en-US" dirty="0"/>
              <a:t>lamb, </a:t>
            </a:r>
            <a:r>
              <a:rPr lang="en-US" dirty="0" err="1"/>
              <a:t>tandoori</a:t>
            </a:r>
            <a:r>
              <a:rPr lang="en-US" dirty="0"/>
              <a:t> preparations and mildly-spiced curries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Recommended serving temperature: 16-18° C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16383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156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Indian Wines Tasting  At  Four Seasons Hotel Mumbai </vt:lpstr>
      <vt:lpstr>Chandon  Brut</vt:lpstr>
      <vt:lpstr>Sula Dindori Reserve Shiraz</vt:lpstr>
      <vt:lpstr>Sula Satori Merlot/Malbec</vt:lpstr>
      <vt:lpstr>Sula Rasa Shiraz</vt:lpstr>
      <vt:lpstr>Sula Riesling</vt:lpstr>
      <vt:lpstr>Sula Chenin Blanc</vt:lpstr>
      <vt:lpstr>Sula Cabernet Shiraz</vt:lpstr>
      <vt:lpstr>Myra Cabernet Sauvignon Reserve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Harish.Acharekar</dc:creator>
  <cp:lastModifiedBy>Calvert</cp:lastModifiedBy>
  <cp:revision>18</cp:revision>
  <dcterms:created xsi:type="dcterms:W3CDTF">2014-11-06T07:34:23Z</dcterms:created>
  <dcterms:modified xsi:type="dcterms:W3CDTF">2014-11-19T15:36:59Z</dcterms:modified>
</cp:coreProperties>
</file>